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Sniglet"/>
      <p:regular r:id="rId14"/>
    </p:embeddedFont>
    <p:embeddedFont>
      <p:font typeface="Dosis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Dosis-regular.fntdata"/><Relationship Id="rId14" Type="http://schemas.openxmlformats.org/officeDocument/2006/relationships/font" Target="fonts/Sniglet-regular.fntdata"/><Relationship Id="rId16" Type="http://schemas.openxmlformats.org/officeDocument/2006/relationships/font" Target="fonts/Dosi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58fd087f7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58fd08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8fd087f7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58fd087f7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58fd087f7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58fd087f7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58fd087f7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58fd087f7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8fd087f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8fd087f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58fd087f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58fd087f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58fd087f7_0_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58fd087f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07" name="Google Shape;207;p14"/>
          <p:cNvSpPr/>
          <p:nvPr/>
        </p:nvSpPr>
        <p:spPr>
          <a:xfrm>
            <a:off x="723692" y="4220091"/>
            <a:ext cx="794875" cy="985737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-58319" y="3053287"/>
            <a:ext cx="782014" cy="890356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4025101" y="3422420"/>
            <a:ext cx="370865" cy="809588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3078045" y="3128354"/>
            <a:ext cx="730671" cy="895811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14"/>
          <p:cNvSpPr/>
          <p:nvPr/>
        </p:nvSpPr>
        <p:spPr>
          <a:xfrm>
            <a:off x="5401648" y="3285712"/>
            <a:ext cx="805934" cy="75083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8364459" y="3346843"/>
            <a:ext cx="873792" cy="600260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4551116" y="3125540"/>
            <a:ext cx="657208" cy="679227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4419881" y="3994834"/>
            <a:ext cx="919681" cy="950908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2644912" y="4036538"/>
            <a:ext cx="890356" cy="706800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14"/>
          <p:cNvSpPr/>
          <p:nvPr/>
        </p:nvSpPr>
        <p:spPr>
          <a:xfrm>
            <a:off x="2116542" y="3186156"/>
            <a:ext cx="829755" cy="780163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1347361" y="3186147"/>
            <a:ext cx="599146" cy="706813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2681615" y="4813558"/>
            <a:ext cx="816944" cy="313967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7146421" y="4508764"/>
            <a:ext cx="1040884" cy="730621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7146430" y="3104432"/>
            <a:ext cx="684732" cy="721463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5262207" y="4729516"/>
            <a:ext cx="525046" cy="372666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8376372" y="4729061"/>
            <a:ext cx="508532" cy="324976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3808716" y="4429326"/>
            <a:ext cx="570935" cy="567282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7975391" y="3053272"/>
            <a:ext cx="541560" cy="67927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14"/>
          <p:cNvSpPr/>
          <p:nvPr/>
        </p:nvSpPr>
        <p:spPr>
          <a:xfrm>
            <a:off x="1570785" y="4028295"/>
            <a:ext cx="734324" cy="723314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247060" y="4094875"/>
            <a:ext cx="275434" cy="244207"/>
          </a:xfrm>
          <a:custGeom>
            <a:rect b="b" l="l" r="r" t="t"/>
            <a:pathLst>
              <a:path extrusionOk="0" h="4880" w="5504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8516944" y="4082884"/>
            <a:ext cx="690236" cy="510383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14"/>
          <p:cNvSpPr/>
          <p:nvPr/>
        </p:nvSpPr>
        <p:spPr>
          <a:xfrm>
            <a:off x="859713" y="3417443"/>
            <a:ext cx="317620" cy="659010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14"/>
          <p:cNvSpPr/>
          <p:nvPr/>
        </p:nvSpPr>
        <p:spPr>
          <a:xfrm rot="1920742">
            <a:off x="5707038" y="4213989"/>
            <a:ext cx="884797" cy="750834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14"/>
          <p:cNvSpPr/>
          <p:nvPr/>
        </p:nvSpPr>
        <p:spPr>
          <a:xfrm rot="-3496844">
            <a:off x="115839" y="4509560"/>
            <a:ext cx="537852" cy="464440"/>
          </a:xfrm>
          <a:custGeom>
            <a:rect b="b" l="l" r="r" t="t"/>
            <a:pathLst>
              <a:path extrusionOk="0" h="9281" w="10748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14"/>
          <p:cNvSpPr/>
          <p:nvPr/>
        </p:nvSpPr>
        <p:spPr>
          <a:xfrm>
            <a:off x="7518184" y="3966329"/>
            <a:ext cx="846269" cy="598458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14"/>
          <p:cNvSpPr/>
          <p:nvPr/>
        </p:nvSpPr>
        <p:spPr>
          <a:xfrm rot="-5400000">
            <a:off x="6496794" y="3021440"/>
            <a:ext cx="493819" cy="63153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6453205" y="3705907"/>
            <a:ext cx="666366" cy="752689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1866011" y="4742879"/>
            <a:ext cx="681078" cy="455287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6669805" y="4614395"/>
            <a:ext cx="308462" cy="330481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9pPr>
          </a:lstStyle>
          <a:p/>
        </p:txBody>
      </p:sp>
      <p:sp>
        <p:nvSpPr>
          <p:cNvPr id="238" name="Google Shape;238;p15"/>
          <p:cNvSpPr txBox="1"/>
          <p:nvPr>
            <p:ph idx="1" type="subTitle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39" name="Google Shape;239;p15"/>
          <p:cNvSpPr/>
          <p:nvPr/>
        </p:nvSpPr>
        <p:spPr>
          <a:xfrm>
            <a:off x="4412080" y="4661638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3968826" y="4000288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6283364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57465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70636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15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65815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6" name="Google Shape;246;p15"/>
          <p:cNvSpPr/>
          <p:nvPr/>
        </p:nvSpPr>
        <p:spPr>
          <a:xfrm>
            <a:off x="65071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55010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52015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15"/>
          <p:cNvSpPr/>
          <p:nvPr/>
        </p:nvSpPr>
        <p:spPr>
          <a:xfrm>
            <a:off x="4765584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55218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8052577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6984573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61607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48922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4489179" y="4206693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15"/>
          <p:cNvSpPr/>
          <p:nvPr/>
        </p:nvSpPr>
        <p:spPr>
          <a:xfrm rot="1920548">
            <a:off x="7236726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15"/>
          <p:cNvSpPr/>
          <p:nvPr/>
        </p:nvSpPr>
        <p:spPr>
          <a:xfrm>
            <a:off x="82632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15"/>
          <p:cNvSpPr/>
          <p:nvPr/>
        </p:nvSpPr>
        <p:spPr>
          <a:xfrm rot="-5400000">
            <a:off x="76843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50595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1482765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15"/>
          <p:cNvSpPr/>
          <p:nvPr/>
        </p:nvSpPr>
        <p:spPr>
          <a:xfrm>
            <a:off x="9459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22630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15"/>
          <p:cNvSpPr/>
          <p:nvPr/>
        </p:nvSpPr>
        <p:spPr>
          <a:xfrm>
            <a:off x="17809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15"/>
          <p:cNvSpPr/>
          <p:nvPr/>
        </p:nvSpPr>
        <p:spPr>
          <a:xfrm>
            <a:off x="17065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15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4009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32519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3251978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2183974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39491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13601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37218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40288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15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15"/>
          <p:cNvSpPr/>
          <p:nvPr/>
        </p:nvSpPr>
        <p:spPr>
          <a:xfrm rot="1920548">
            <a:off x="2436125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34626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15"/>
          <p:cNvSpPr/>
          <p:nvPr/>
        </p:nvSpPr>
        <p:spPr>
          <a:xfrm rot="-5400000">
            <a:off x="28837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28590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29818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/>
          <p:nvPr>
            <p:ph idx="1" type="body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7350" lvl="0" marL="457200" rtl="0" algn="ctr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b="1" sz="2500">
                <a:solidFill>
                  <a:srgbClr val="1C4587"/>
                </a:solidFill>
              </a:defRPr>
            </a:lvl1pPr>
            <a:lvl2pPr indent="-387350" lvl="1" marL="914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b="1" sz="2500">
                <a:solidFill>
                  <a:srgbClr val="1C4587"/>
                </a:solidFill>
              </a:defRPr>
            </a:lvl2pPr>
            <a:lvl3pPr indent="-387350" lvl="2" marL="1371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3pPr>
            <a:lvl4pPr indent="-387350" lvl="3" marL="18288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4pPr>
            <a:lvl5pPr indent="-387350" lvl="4" marL="22860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5pPr>
            <a:lvl6pPr indent="-387350" lvl="5" marL="27432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6pPr>
            <a:lvl7pPr indent="-387350" lvl="6" marL="3200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7pPr>
            <a:lvl8pPr indent="-387350" lvl="7" marL="3657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8pPr>
            <a:lvl9pPr indent="-387350" lvl="8" marL="41148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92" name="Google Shape;292;p16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5" name="Google Shape;295;p16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5" name="Google Shape;305;p16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8" name="Google Shape;318;p16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9" name="Google Shape;319;p16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4" name="Google Shape;324;p16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6" name="Google Shape;326;p16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7" name="Google Shape;327;p16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9" name="Google Shape;329;p16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5" name="Google Shape;335;p17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7350" lvl="0" marL="457200" rtl="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336" name="Google Shape;336;p1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7" name="Google Shape;337;p17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66" name="Google Shape;366;p1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9" name="Google Shape;369;p18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70" name="Google Shape;370;p18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grpSp>
        <p:nvGrpSpPr>
          <p:cNvPr id="371" name="Google Shape;371;p1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72" name="Google Shape;372;p18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1" name="Google Shape;401;p1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4" name="Google Shape;404;p19"/>
          <p:cNvSpPr txBox="1"/>
          <p:nvPr>
            <p:ph idx="1" type="body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5" name="Google Shape;405;p19"/>
          <p:cNvSpPr txBox="1"/>
          <p:nvPr>
            <p:ph idx="2" type="body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6" name="Google Shape;406;p19"/>
          <p:cNvSpPr txBox="1"/>
          <p:nvPr>
            <p:ph idx="3" type="body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407" name="Google Shape;407;p19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8" name="Google Shape;408;p19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7" name="Google Shape;437;p19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440" name="Google Shape;440;p20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41" name="Google Shape;441;p20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0" name="Google Shape;470;p20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3" name="Google Shape;473;p21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6" name="Google Shape;476;p21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21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21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21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21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21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21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21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21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21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21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21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21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21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21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21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21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21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21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21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21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21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21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21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21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21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22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9" name="Google Shape;519;p22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1" name="Google Shape;521;p22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2" name="Google Shape;522;p22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3" name="Google Shape;523;p22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4" name="Google Shape;524;p22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5" name="Google Shape;525;p22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6" name="Google Shape;526;p22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7" name="Google Shape;527;p22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8" name="Google Shape;528;p22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9" name="Google Shape;529;p22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0" name="Google Shape;530;p22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1" name="Google Shape;531;p22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2" name="Google Shape;532;p22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3" name="Google Shape;533;p22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4" name="Google Shape;534;p22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5" name="Google Shape;535;p22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6" name="Google Shape;536;p22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7" name="Google Shape;537;p22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8" name="Google Shape;538;p22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9" name="Google Shape;539;p22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0" name="Google Shape;540;p22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1" name="Google Shape;541;p22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2" name="Google Shape;542;p22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3" name="Google Shape;543;p22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4" name="Google Shape;544;p22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5" name="Google Shape;545;p22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6" name="Google Shape;546;p22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7" name="Google Shape;547;p22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8" name="Google Shape;548;p22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9" name="Google Shape;549;p22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0" name="Google Shape;550;p22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1" name="Google Shape;551;p22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2" name="Google Shape;552;p22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3" name="Google Shape;553;p22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4" name="Google Shape;554;p22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5" name="Google Shape;555;p22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9" name="Google Shape;559;p2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0" name="Google Shape;560;p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4" name="Google Shape;5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52" name="Google Shape;52;p13"/>
            <p:cNvSpPr/>
            <p:nvPr/>
          </p:nvSpPr>
          <p:spPr>
            <a:xfrm>
              <a:off x="239950" y="872550"/>
              <a:ext cx="7042900" cy="3961625"/>
            </a:xfrm>
            <a:custGeom>
              <a:rect b="b" l="l" r="r" t="t"/>
              <a:pathLst>
                <a:path extrusionOk="0" fill="none" h="158465" w="281716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239950" y="47617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39950" y="4690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239950" y="46177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239950" y="4546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39950" y="4473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39950" y="4402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39950" y="4329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39950" y="4258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39950" y="4185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39950" y="4114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39950" y="4041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39950" y="39693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39950" y="3897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39950" y="38254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39950" y="3753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39950" y="3681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39950" y="3609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239950" y="3537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39950" y="3465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239950" y="3393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239950" y="3321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39950" y="3249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39950" y="31770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239950" y="3105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39950" y="3033100"/>
              <a:ext cx="7042900" cy="0"/>
            </a:xfrm>
            <a:custGeom>
              <a:rect b="b" l="l" r="r" t="t"/>
              <a:pathLst>
                <a:path extrusionOk="0" fill="none" h="0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239950" y="29615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239950" y="28891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239950" y="28175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39950" y="27451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239950" y="26736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39950" y="2601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239950" y="25296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239950" y="2457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39950" y="2384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39950" y="2313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39950" y="2240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39950" y="2169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39950" y="2096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39950" y="2025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39950" y="1952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39950" y="18813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39950" y="1808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39950" y="17373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39950" y="1664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39950" y="1592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39950" y="1520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39950" y="1448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39950" y="1376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39950" y="1304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39950" y="1232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39950" y="1160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39950" y="10889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39950" y="1016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39950" y="9450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21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13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64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992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9196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6847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77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70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6628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6556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6484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6411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33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6266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193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120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6048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5976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5903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830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757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685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6129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540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468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94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22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5249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5177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510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03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4959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886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48141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741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669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96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4523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4451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4378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306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4233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4160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4087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015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942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8705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798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724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652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579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507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434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3362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289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216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144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071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2999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2925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2853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2781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2708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2636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563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49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241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2345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273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200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128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205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98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9098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837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1764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692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61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546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14742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1401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329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1256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1183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1111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1038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966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93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20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747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75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03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530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458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38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31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3"/>
          <p:cNvSpPr txBox="1"/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204" name="Google Shape;204;p13"/>
          <p:cNvSpPr txBox="1"/>
          <p:nvPr>
            <p:ph idx="1" type="body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6"/>
          <p:cNvSpPr txBox="1"/>
          <p:nvPr>
            <p:ph type="ctrTitle"/>
          </p:nvPr>
        </p:nvSpPr>
        <p:spPr>
          <a:xfrm>
            <a:off x="685800" y="258419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Dosis"/>
                <a:ea typeface="Dosis"/>
                <a:cs typeface="Dosis"/>
                <a:sym typeface="Dosis"/>
              </a:rPr>
              <a:t>SUMO BOTS</a:t>
            </a:r>
            <a:endParaRPr sz="96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SumoBot.png" id="570" name="Google Shape;5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75" y="302725"/>
            <a:ext cx="3771638" cy="201309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6"/>
          <p:cNvSpPr txBox="1"/>
          <p:nvPr/>
        </p:nvSpPr>
        <p:spPr>
          <a:xfrm>
            <a:off x="1883400" y="3657931"/>
            <a:ext cx="53772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THREE MOTORS</a:t>
            </a:r>
            <a:endParaRPr sz="25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TWO WHEELS</a:t>
            </a:r>
            <a:endParaRPr sz="25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A LIGHT SENSOR FACING THE GROUND</a:t>
            </a:r>
            <a:endParaRPr sz="25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LDDScreenShot2.png" id="572" name="Google Shape;5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325" y="302734"/>
            <a:ext cx="3482384" cy="187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Block</a:t>
            </a:r>
            <a:endParaRPr/>
          </a:p>
        </p:txBody>
      </p:sp>
      <p:sp>
        <p:nvSpPr>
          <p:cNvPr id="578" name="Google Shape;578;p27"/>
          <p:cNvSpPr txBox="1"/>
          <p:nvPr>
            <p:ph idx="1" type="body"/>
          </p:nvPr>
        </p:nvSpPr>
        <p:spPr>
          <a:xfrm>
            <a:off x="747925" y="3573508"/>
            <a:ext cx="61404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Moves two motors simultaneously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*Degrees recommended movement duration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↑Power ↓Precision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00" y="1302825"/>
            <a:ext cx="606742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Block</a:t>
            </a:r>
            <a:endParaRPr/>
          </a:p>
        </p:txBody>
      </p:sp>
      <p:sp>
        <p:nvSpPr>
          <p:cNvPr id="585" name="Google Shape;585;p28"/>
          <p:cNvSpPr txBox="1"/>
          <p:nvPr>
            <p:ph idx="1" type="body"/>
          </p:nvPr>
        </p:nvSpPr>
        <p:spPr>
          <a:xfrm>
            <a:off x="585350" y="3595709"/>
            <a:ext cx="61404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Moves an individual motor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Wait for Completion: Waits until movement is finished before running next block</a:t>
            </a:r>
            <a:endParaRPr/>
          </a:p>
        </p:txBody>
      </p:sp>
      <p:pic>
        <p:nvPicPr>
          <p:cNvPr id="586" name="Google Shape;5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762" y="1140725"/>
            <a:ext cx="3262726" cy="28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8"/>
          <p:cNvSpPr txBox="1"/>
          <p:nvPr/>
        </p:nvSpPr>
        <p:spPr>
          <a:xfrm>
            <a:off x="3052325" y="1125675"/>
            <a:ext cx="733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Block</a:t>
            </a:r>
            <a:endParaRPr/>
          </a:p>
        </p:txBody>
      </p:sp>
      <p:sp>
        <p:nvSpPr>
          <p:cNvPr id="593" name="Google Shape;593;p29"/>
          <p:cNvSpPr txBox="1"/>
          <p:nvPr>
            <p:ph idx="1" type="body"/>
          </p:nvPr>
        </p:nvSpPr>
        <p:spPr>
          <a:xfrm>
            <a:off x="747925" y="3771899"/>
            <a:ext cx="61404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Repetitively runs the blocks inside if a condition is met(forever, button push, etc)</a:t>
            </a:r>
            <a:endParaRPr/>
          </a:p>
        </p:txBody>
      </p:sp>
      <p:pic>
        <p:nvPicPr>
          <p:cNvPr id="594" name="Google Shape;5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003" y="1082428"/>
            <a:ext cx="3326225" cy="14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650" y="2571750"/>
            <a:ext cx="58769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</a:t>
            </a:r>
            <a:endParaRPr/>
          </a:p>
        </p:txBody>
      </p:sp>
      <p:sp>
        <p:nvSpPr>
          <p:cNvPr id="601" name="Google Shape;601;p30"/>
          <p:cNvSpPr txBox="1"/>
          <p:nvPr>
            <p:ph idx="1" type="body"/>
          </p:nvPr>
        </p:nvSpPr>
        <p:spPr>
          <a:xfrm>
            <a:off x="747925" y="3555682"/>
            <a:ext cx="6140400" cy="13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This is where you use the sensor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Runs one chunk of blocks if a condition is met, otherwise it will run the other</a:t>
            </a:r>
            <a:endParaRPr/>
          </a:p>
        </p:txBody>
      </p:sp>
      <p:pic>
        <p:nvPicPr>
          <p:cNvPr id="602" name="Google Shape;602;p30"/>
          <p:cNvPicPr preferRelativeResize="0"/>
          <p:nvPr/>
        </p:nvPicPr>
        <p:blipFill rotWithShape="1">
          <a:blip r:embed="rId3">
            <a:alphaModFix/>
          </a:blip>
          <a:srcRect b="0" l="27113" r="0" t="0"/>
          <a:stretch/>
        </p:blipFill>
        <p:spPr>
          <a:xfrm>
            <a:off x="2527385" y="1082425"/>
            <a:ext cx="2581475" cy="24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Dosis"/>
                <a:ea typeface="Dosis"/>
                <a:cs typeface="Dosis"/>
                <a:sym typeface="Dosis"/>
              </a:rPr>
              <a:t>Rules</a:t>
            </a:r>
            <a:endParaRPr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08" name="Google Shape;608;p31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Two robots compete in a head-to-head match following the basic system of traditional human sumo matches. Robots are allowed no weapons, and are not allowed to flip each other. The sole purpose is a pushing match between the two robots to force the other from the arena.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2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2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688634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